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9" r:id="rId1"/>
    <p:sldMasterId id="2147483691" r:id="rId2"/>
  </p:sldMasterIdLst>
  <p:sldIdLst>
    <p:sldId id="256" r:id="rId3"/>
    <p:sldId id="257" r:id="rId4"/>
    <p:sldId id="272" r:id="rId5"/>
    <p:sldId id="273" r:id="rId6"/>
    <p:sldId id="274" r:id="rId7"/>
    <p:sldId id="275" r:id="rId8"/>
    <p:sldId id="276" r:id="rId9"/>
    <p:sldId id="282" r:id="rId10"/>
    <p:sldId id="277" r:id="rId11"/>
    <p:sldId id="280" r:id="rId12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0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theme" Target="theme/theme1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997075"/>
            <a:ext cx="7772400" cy="1431925"/>
          </a:xfrm>
        </p:spPr>
        <p:txBody>
          <a:bodyPr anchor="b" anchorCtr="1"/>
          <a:lstStyle>
            <a:lvl1pPr algn="ctr">
              <a:defRPr/>
            </a:lvl1pPr>
          </a:lstStyle>
          <a:p>
            <a:pPr lvl="0"/>
            <a:r>
              <a:rPr lang="ru-RU" altLang="ru-RU" noProof="0" smtClean="0"/>
              <a:t>Образец заголовка</a:t>
            </a:r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ru-RU" altLang="ru-RU" noProof="0" smtClean="0"/>
              <a:t>Образец подзаголовка</a:t>
            </a:r>
          </a:p>
        </p:txBody>
      </p:sp>
      <p:sp>
        <p:nvSpPr>
          <p:cNvPr id="53252" name="Freeform 4"/>
          <p:cNvSpPr>
            <a:spLocks/>
          </p:cNvSpPr>
          <p:nvPr/>
        </p:nvSpPr>
        <p:spPr bwMode="auto">
          <a:xfrm>
            <a:off x="285750" y="2803525"/>
            <a:ext cx="1588" cy="3035300"/>
          </a:xfrm>
          <a:custGeom>
            <a:avLst/>
            <a:gdLst>
              <a:gd name="T0" fmla="*/ 0 h 1912"/>
              <a:gd name="T1" fmla="*/ 6 h 1912"/>
              <a:gd name="T2" fmla="*/ 6 h 1912"/>
              <a:gd name="T3" fmla="*/ 60 h 1912"/>
              <a:gd name="T4" fmla="*/ 1912 h 1912"/>
              <a:gd name="T5" fmla="*/ 1912 h 1912"/>
              <a:gd name="T6" fmla="*/ 0 h 1912"/>
              <a:gd name="T7" fmla="*/ 0 h 1912"/>
            </a:gdLst>
            <a:ahLst/>
            <a:cxnLst>
              <a:cxn ang="0">
                <a:pos x="0" y="T0"/>
              </a:cxn>
              <a:cxn ang="0">
                <a:pos x="0" y="T1"/>
              </a:cxn>
              <a:cxn ang="0">
                <a:pos x="0" y="T2"/>
              </a:cxn>
              <a:cxn ang="0">
                <a:pos x="0" y="T3"/>
              </a:cxn>
              <a:cxn ang="0">
                <a:pos x="0" y="T4"/>
              </a:cxn>
              <a:cxn ang="0">
                <a:pos x="0" y="T5"/>
              </a:cxn>
              <a:cxn ang="0">
                <a:pos x="0" y="T6"/>
              </a:cxn>
              <a:cxn ang="0">
                <a:pos x="0" y="T7"/>
              </a:cxn>
            </a:cxnLst>
            <a:rect l="0" t="0" r="r" b="b"/>
            <a:pathLst>
              <a:path h="1912">
                <a:moveTo>
                  <a:pt x="0" y="0"/>
                </a:moveTo>
                <a:lnTo>
                  <a:pt x="0" y="6"/>
                </a:lnTo>
                <a:lnTo>
                  <a:pt x="0" y="6"/>
                </a:lnTo>
                <a:lnTo>
                  <a:pt x="0" y="60"/>
                </a:lnTo>
                <a:lnTo>
                  <a:pt x="0" y="1912"/>
                </a:lnTo>
                <a:lnTo>
                  <a:pt x="0" y="1912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rgbClr val="6BBA2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53253" name="Rectangle 5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53254" name="Rectangle 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70F521CB-DEE4-4720-9928-7D6FD4961490}" type="slidenum">
              <a:rPr lang="ru-RU" altLang="ru-RU"/>
              <a:pPr/>
              <a:t>‹#›</a:t>
            </a:fld>
            <a:endParaRPr lang="ru-RU" altLang="ru-RU"/>
          </a:p>
        </p:txBody>
      </p:sp>
      <p:sp>
        <p:nvSpPr>
          <p:cNvPr id="53255" name="Rectangle 7"/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6414568-E5EE-4A21-9BA4-63C28E2B29F6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7957017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359897A-B371-4EAA-ABA0-D7BEBBEDC90B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7281884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905000"/>
            <a:ext cx="40386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905000"/>
            <a:ext cx="40386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8535ECD-CE77-498A-951F-2A9919B495F0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7100679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FF32368-931F-414B-BB2A-13A887CA4E41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7358000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32358BA-9428-462F-8625-B1E480FD2314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8304112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87F84C8-C507-4203-927F-97FEF5A445DE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0843556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69837DF-61C5-413A-BBDF-0C887B969A3A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2221679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17598A0-0315-4EE7-B146-92D37F6B8AB5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2642277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7328524-D143-4130-92BC-B43B3BC0AB60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9696432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92100"/>
            <a:ext cx="2057400" cy="57277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92100"/>
            <a:ext cx="6019800" cy="57277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B7CD206-43A2-4E6A-80E5-45257F5A2E90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9647043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F4EC2F8-A584-4ED6-99E6-314D82612CEC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3531430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54954BD-5881-4E32-B865-04DFCBD91DFF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25350468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0CCD9EA-DA7E-4931-A0FA-938032CF71BF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88693895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68DDB6A-F37E-48F5-8456-42CD5CE60438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40042380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61060DD-2C8E-4F7D-A403-FCC88B73EA89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46243736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1506AA1-FC29-4693-9FE6-D475973D3E4A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15135424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D1D2E99-A6D1-4202-AD4E-FDDAB20DE3DB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18174800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4992358-6731-4C3F-BEE5-68C4A54311B6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49181462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1FEAD62-0187-427B-AA59-01228F15F5DC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13557916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BC4A9DC-EF20-48EF-86F0-3E7D75E40148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92287897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79875A2-ACB0-4269-B95D-75BF29AC14A4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1963726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>
            <a:duotone>
              <a:schemeClr val="bg1"/>
              <a:srgbClr val="FFFFFF"/>
            </a:duotone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92100"/>
            <a:ext cx="8229600" cy="1384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905000"/>
            <a:ext cx="82296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522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defRPr>
            </a:lvl1pPr>
          </a:lstStyle>
          <a:p>
            <a:endParaRPr lang="ru-RU" altLang="ru-RU"/>
          </a:p>
        </p:txBody>
      </p:sp>
      <p:sp>
        <p:nvSpPr>
          <p:cNvPr id="522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defRPr>
            </a:lvl1pPr>
          </a:lstStyle>
          <a:p>
            <a:endParaRPr lang="ru-RU" altLang="ru-RU"/>
          </a:p>
        </p:txBody>
      </p:sp>
      <p:sp>
        <p:nvSpPr>
          <p:cNvPr id="522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defRPr>
            </a:lvl1pPr>
          </a:lstStyle>
          <a:p>
            <a:fld id="{4D452FCC-6576-4BBD-B52B-2F686B5239B9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90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hlink"/>
        </a:buClr>
        <a:buSzPct val="120000"/>
        <a:buChar char="•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Tahoma" pitchFamily="34" charset="0"/>
        <a:buChar char="–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120000"/>
        <a:buChar char="•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Tahoma" pitchFamily="34" charset="0"/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v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v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v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v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v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6554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+mn-lt"/>
              </a:defRPr>
            </a:lvl1pPr>
          </a:lstStyle>
          <a:p>
            <a:endParaRPr lang="ru-RU" altLang="ru-RU"/>
          </a:p>
        </p:txBody>
      </p:sp>
      <p:sp>
        <p:nvSpPr>
          <p:cNvPr id="6554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+mn-lt"/>
              </a:defRPr>
            </a:lvl1pPr>
          </a:lstStyle>
          <a:p>
            <a:endParaRPr lang="ru-RU" altLang="ru-RU"/>
          </a:p>
        </p:txBody>
      </p:sp>
      <p:sp>
        <p:nvSpPr>
          <p:cNvPr id="6554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+mn-lt"/>
              </a:defRPr>
            </a:lvl1pPr>
          </a:lstStyle>
          <a:p>
            <a:fld id="{5C1DF293-2E53-4959-B2D3-F22D5EF72A8D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703" r:id="rId2"/>
    <p:sldLayoutId id="2147483704" r:id="rId3"/>
    <p:sldLayoutId id="2147483705" r:id="rId4"/>
    <p:sldLayoutId id="2147483706" r:id="rId5"/>
    <p:sldLayoutId id="2147483707" r:id="rId6"/>
    <p:sldLayoutId id="2147483708" r:id="rId7"/>
    <p:sldLayoutId id="2147483709" r:id="rId8"/>
    <p:sldLayoutId id="2147483710" r:id="rId9"/>
    <p:sldLayoutId id="2147483711" r:id="rId10"/>
    <p:sldLayoutId id="2147483712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09600" y="2667000"/>
            <a:ext cx="7772400" cy="1431925"/>
          </a:xfrm>
        </p:spPr>
        <p:txBody>
          <a:bodyPr/>
          <a:lstStyle/>
          <a:p>
            <a:r>
              <a:rPr lang="ru-RU" altLang="ru-RU" sz="4000" b="1" dirty="0"/>
              <a:t>Использование </a:t>
            </a:r>
            <a:r>
              <a:rPr lang="en-US" altLang="ru-RU" sz="4000" b="1" dirty="0"/>
              <a:t>PR</a:t>
            </a:r>
            <a:r>
              <a:rPr lang="ru-RU" altLang="ru-RU" sz="4000" b="1" dirty="0"/>
              <a:t> технологий в профилактической антинаркотической </a:t>
            </a:r>
            <a:r>
              <a:rPr lang="ru-RU" altLang="ru-RU" sz="4000" b="1" dirty="0" smtClean="0"/>
              <a:t>работе: </a:t>
            </a:r>
            <a:br>
              <a:rPr lang="ru-RU" altLang="ru-RU" sz="4000" b="1" dirty="0" smtClean="0"/>
            </a:br>
            <a:r>
              <a:rPr lang="ru-RU" altLang="ru-RU" sz="4000" b="1" dirty="0" smtClean="0"/>
              <a:t>АКЦИЯ</a:t>
            </a:r>
            <a:endParaRPr lang="ru-RU" altLang="ru-RU" sz="4000" b="1" dirty="0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743200" y="4724400"/>
            <a:ext cx="6400800" cy="1752600"/>
          </a:xfrm>
        </p:spPr>
        <p:txBody>
          <a:bodyPr/>
          <a:lstStyle/>
          <a:p>
            <a:pPr algn="r">
              <a:lnSpc>
                <a:spcPct val="90000"/>
              </a:lnSpc>
            </a:pPr>
            <a:r>
              <a:rPr lang="ru-RU" altLang="ru-RU" sz="2800" dirty="0" err="1"/>
              <a:t>Рамиль</a:t>
            </a:r>
            <a:r>
              <a:rPr lang="ru-RU" altLang="ru-RU" sz="2800" dirty="0"/>
              <a:t> </a:t>
            </a:r>
            <a:r>
              <a:rPr lang="ru-RU" altLang="ru-RU" sz="2800" dirty="0" err="1"/>
              <a:t>Апкаримов</a:t>
            </a:r>
            <a:r>
              <a:rPr lang="ru-RU" altLang="ru-RU" sz="2800" dirty="0"/>
              <a:t>, руководитель волонтерского отряда «Барс», </a:t>
            </a:r>
            <a:r>
              <a:rPr lang="ru-RU" altLang="ru-RU" sz="2800" dirty="0" smtClean="0"/>
              <a:t>Заместитель директора Центра </a:t>
            </a:r>
            <a:r>
              <a:rPr lang="ru-RU" altLang="ru-RU" sz="2800" dirty="0"/>
              <a:t>«Ресурс»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b="1"/>
              <a:t>Public Relations (</a:t>
            </a:r>
            <a:r>
              <a:rPr lang="en-US" altLang="ru-RU" b="1"/>
              <a:t>PR)</a:t>
            </a:r>
            <a:endParaRPr lang="ru-RU" altLang="ru-RU" b="1"/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905000"/>
            <a:ext cx="8229600" cy="49530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ru-RU" altLang="ru-RU" sz="2800"/>
              <a:t>Связи с общественностью — это специализированная деятельность корпораций, государственных учреждений, благотворительных фондов и торговых объединений по созданию благоприятного имиджа организации, ее представителей, конкретной личности, продукта или идеи в глазах общественности и социальных групп: акционеров, финансовых кругов, служащих компаний и учреждений, реальных или потенциальных клиентов, а также членов муниципальных, окружных, штатных и федеральных законодательных органов. ее.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6" name="Picture 2" descr="черта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18588" y="0"/>
            <a:ext cx="125412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2707" name="Rectangle 4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1476375" y="1484313"/>
            <a:ext cx="7127875" cy="4105275"/>
          </a:xfrm>
        </p:spPr>
        <p:txBody>
          <a:bodyPr/>
          <a:lstStyle/>
          <a:p>
            <a:pPr marL="273050" indent="-273050">
              <a:buClr>
                <a:schemeClr val="tx1"/>
              </a:buClr>
              <a:buFont typeface="Wingdings" pitchFamily="2" charset="2"/>
              <a:buNone/>
            </a:pPr>
            <a:r>
              <a:rPr lang="ru-RU" altLang="ru-RU" sz="3300">
                <a:solidFill>
                  <a:schemeClr val="accent2"/>
                </a:solidFill>
              </a:rPr>
              <a:t>Акция - действие, предпринимаемое для достижения какой-нибудь цели</a:t>
            </a:r>
            <a:endParaRPr lang="en-US" altLang="ru-RU" sz="3300">
              <a:solidFill>
                <a:schemeClr val="accent2"/>
              </a:solidFill>
            </a:endParaRPr>
          </a:p>
          <a:p>
            <a:pPr marL="273050" indent="-273050">
              <a:buClr>
                <a:schemeClr val="tx1"/>
              </a:buClr>
              <a:buFont typeface="Wingdings" pitchFamily="2" charset="2"/>
              <a:buNone/>
            </a:pPr>
            <a:r>
              <a:rPr lang="ru-RU" altLang="ru-RU" sz="3300">
                <a:solidFill>
                  <a:schemeClr val="accent2"/>
                </a:solidFill>
              </a:rPr>
              <a:t>Кампания - совокупность мероприятий для осуществления важной общественно-политической или хозяйственной задачи </a:t>
            </a:r>
          </a:p>
          <a:p>
            <a:pPr marL="273050" indent="-273050">
              <a:buClr>
                <a:schemeClr val="tx1"/>
              </a:buClr>
              <a:buFont typeface="Wingdings" pitchFamily="2" charset="2"/>
              <a:buNone/>
            </a:pPr>
            <a:r>
              <a:rPr lang="ru-RU" altLang="ru-RU" sz="2200" i="1">
                <a:solidFill>
                  <a:schemeClr val="accent2"/>
                </a:solidFill>
              </a:rPr>
              <a:t>Толковый словарь русского языка С. Ожегова и Н. Шведовой</a:t>
            </a:r>
            <a:r>
              <a:rPr lang="ru-RU" altLang="ru-RU" sz="3300" b="1"/>
              <a:t> </a:t>
            </a:r>
            <a:br>
              <a:rPr lang="ru-RU" altLang="ru-RU" sz="3300" b="1"/>
            </a:br>
            <a:endParaRPr lang="ru-RU" altLang="ru-RU" sz="3300" b="1"/>
          </a:p>
        </p:txBody>
      </p:sp>
      <p:sp>
        <p:nvSpPr>
          <p:cNvPr id="72708" name="Rectangle 5"/>
          <p:cNvSpPr>
            <a:spLocks noGrp="1" noChangeArrowheads="1"/>
          </p:cNvSpPr>
          <p:nvPr>
            <p:ph type="title" idx="4294967295"/>
          </p:nvPr>
        </p:nvSpPr>
        <p:spPr>
          <a:xfrm>
            <a:off x="1403350" y="260350"/>
            <a:ext cx="7380288" cy="922338"/>
          </a:xfrm>
        </p:spPr>
        <p:txBody>
          <a:bodyPr lIns="0" rIns="0" bIns="0" anchor="b"/>
          <a:lstStyle/>
          <a:p>
            <a:r>
              <a:rPr lang="ru-RU" altLang="ru-RU" sz="2900" b="1">
                <a:solidFill>
                  <a:srgbClr val="F47516"/>
                </a:solidFill>
              </a:rPr>
              <a:t>Что такое акция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3"/>
          <p:cNvSpPr>
            <a:spLocks noGrp="1" noChangeArrowheads="1"/>
          </p:cNvSpPr>
          <p:nvPr>
            <p:ph type="title" idx="4294967295"/>
          </p:nvPr>
        </p:nvSpPr>
        <p:spPr>
          <a:xfrm>
            <a:off x="539750" y="115888"/>
            <a:ext cx="6911975" cy="747712"/>
          </a:xfrm>
        </p:spPr>
        <p:txBody>
          <a:bodyPr lIns="0" rIns="0" bIns="0" anchor="b"/>
          <a:lstStyle/>
          <a:p>
            <a:r>
              <a:rPr lang="ru-RU" altLang="ru-RU" sz="3100" b="1">
                <a:solidFill>
                  <a:srgbClr val="F47516"/>
                </a:solidFill>
              </a:rPr>
              <a:t>Какие бывают акции</a:t>
            </a:r>
          </a:p>
        </p:txBody>
      </p:sp>
      <p:sp>
        <p:nvSpPr>
          <p:cNvPr id="74755" name="Rectangle 4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611188" y="1125538"/>
            <a:ext cx="7345362" cy="5313362"/>
          </a:xfrm>
        </p:spPr>
        <p:txBody>
          <a:bodyPr/>
          <a:lstStyle/>
          <a:p>
            <a:pPr marL="273050" indent="-273050">
              <a:buFontTx/>
              <a:buNone/>
            </a:pPr>
            <a:r>
              <a:rPr lang="ru-RU" altLang="ru-RU" b="1">
                <a:solidFill>
                  <a:schemeClr val="accent2"/>
                </a:solidFill>
              </a:rPr>
              <a:t>Акции прямого действия (акции протеста)</a:t>
            </a:r>
          </a:p>
          <a:p>
            <a:pPr marL="273050" indent="-273050">
              <a:buFontTx/>
              <a:buNone/>
            </a:pPr>
            <a:r>
              <a:rPr lang="ru-RU" altLang="ru-RU" b="1">
                <a:solidFill>
                  <a:schemeClr val="accent2"/>
                </a:solidFill>
              </a:rPr>
              <a:t>Пикеты и митинги</a:t>
            </a:r>
          </a:p>
          <a:p>
            <a:pPr marL="273050" indent="-273050">
              <a:buFontTx/>
              <a:buNone/>
            </a:pPr>
            <a:r>
              <a:rPr lang="ru-RU" altLang="ru-RU" b="1">
                <a:solidFill>
                  <a:schemeClr val="accent2"/>
                </a:solidFill>
              </a:rPr>
              <a:t>Концерты, выставки и т.д.</a:t>
            </a:r>
          </a:p>
          <a:p>
            <a:pPr marL="273050" indent="-273050">
              <a:buFontTx/>
              <a:buNone/>
            </a:pPr>
            <a:r>
              <a:rPr lang="ru-RU" altLang="ru-RU" b="1">
                <a:solidFill>
                  <a:schemeClr val="accent2"/>
                </a:solidFill>
              </a:rPr>
              <a:t>Интернет-акции</a:t>
            </a:r>
          </a:p>
          <a:p>
            <a:pPr marL="273050" indent="-273050">
              <a:buFontTx/>
              <a:buNone/>
            </a:pPr>
            <a:endParaRPr lang="ru-RU" altLang="ru-RU" b="1">
              <a:solidFill>
                <a:schemeClr val="accent2"/>
              </a:solidFill>
            </a:endParaRPr>
          </a:p>
          <a:p>
            <a:pPr marL="273050" indent="-273050">
              <a:buFontTx/>
              <a:buNone/>
            </a:pPr>
            <a:r>
              <a:rPr lang="ru-RU" altLang="ru-RU">
                <a:solidFill>
                  <a:schemeClr val="accent2"/>
                </a:solidFill>
              </a:rPr>
              <a:t>По масштабу:</a:t>
            </a:r>
          </a:p>
          <a:p>
            <a:pPr marL="273050" indent="-273050">
              <a:buFontTx/>
              <a:buChar char="-"/>
            </a:pPr>
            <a:r>
              <a:rPr lang="ru-RU" altLang="ru-RU">
                <a:solidFill>
                  <a:schemeClr val="accent2"/>
                </a:solidFill>
              </a:rPr>
              <a:t>Локальные</a:t>
            </a:r>
          </a:p>
          <a:p>
            <a:pPr marL="273050" indent="-273050">
              <a:buFontTx/>
              <a:buChar char="-"/>
            </a:pPr>
            <a:r>
              <a:rPr lang="ru-RU" altLang="ru-RU">
                <a:solidFill>
                  <a:schemeClr val="accent2"/>
                </a:solidFill>
              </a:rPr>
              <a:t>Сетевые </a:t>
            </a:r>
          </a:p>
          <a:p>
            <a:pPr marL="273050" indent="-273050">
              <a:buFontTx/>
              <a:buChar char="-"/>
            </a:pPr>
            <a:r>
              <a:rPr lang="ru-RU" altLang="ru-RU">
                <a:solidFill>
                  <a:schemeClr val="accent2"/>
                </a:solidFill>
              </a:rPr>
              <a:t>Международные </a:t>
            </a:r>
          </a:p>
          <a:p>
            <a:pPr marL="273050" indent="-273050">
              <a:spcBef>
                <a:spcPct val="0"/>
              </a:spcBef>
            </a:pPr>
            <a:endParaRPr lang="ru-RU" altLang="ru-RU">
              <a:solidFill>
                <a:schemeClr val="accent2"/>
              </a:solidFill>
            </a:endParaRPr>
          </a:p>
        </p:txBody>
      </p:sp>
      <p:pic>
        <p:nvPicPr>
          <p:cNvPr id="74756" name="Picture 5" descr="черта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541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9" name="Rectangle 3"/>
          <p:cNvSpPr>
            <a:spLocks noGrp="1" noChangeArrowheads="1"/>
          </p:cNvSpPr>
          <p:nvPr>
            <p:ph type="title" idx="4294967295"/>
          </p:nvPr>
        </p:nvSpPr>
        <p:spPr>
          <a:xfrm>
            <a:off x="1331913" y="188913"/>
            <a:ext cx="7380287" cy="1008062"/>
          </a:xfrm>
        </p:spPr>
        <p:txBody>
          <a:bodyPr lIns="0" rIns="0" bIns="0" anchor="b"/>
          <a:lstStyle/>
          <a:p>
            <a:r>
              <a:rPr lang="ru-RU" altLang="ru-RU" sz="2700" b="1">
                <a:solidFill>
                  <a:srgbClr val="F47516"/>
                </a:solidFill>
              </a:rPr>
              <a:t>Подготовка к акции</a:t>
            </a:r>
          </a:p>
        </p:txBody>
      </p:sp>
      <p:sp>
        <p:nvSpPr>
          <p:cNvPr id="75780" name="Rectangle 4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1619250" y="1268413"/>
            <a:ext cx="6985000" cy="5184775"/>
          </a:xfrm>
        </p:spPr>
        <p:txBody>
          <a:bodyPr/>
          <a:lstStyle/>
          <a:p>
            <a:pPr marL="273050" indent="-273050">
              <a:spcBef>
                <a:spcPct val="0"/>
              </a:spcBef>
              <a:buClr>
                <a:schemeClr val="accent2"/>
              </a:buClr>
              <a:buFont typeface="Wingdings" pitchFamily="2" charset="2"/>
              <a:buChar char="ü"/>
            </a:pPr>
            <a:r>
              <a:rPr lang="ru-RU" altLang="ru-RU" sz="3300">
                <a:solidFill>
                  <a:schemeClr val="accent2"/>
                </a:solidFill>
              </a:rPr>
              <a:t>Цель </a:t>
            </a:r>
          </a:p>
          <a:p>
            <a:pPr marL="273050" indent="-273050">
              <a:spcBef>
                <a:spcPct val="0"/>
              </a:spcBef>
              <a:buClr>
                <a:schemeClr val="accent2"/>
              </a:buClr>
              <a:buFont typeface="Wingdings" pitchFamily="2" charset="2"/>
              <a:buChar char="ü"/>
            </a:pPr>
            <a:r>
              <a:rPr lang="ru-RU" altLang="ru-RU" sz="3300">
                <a:solidFill>
                  <a:schemeClr val="accent2"/>
                </a:solidFill>
              </a:rPr>
              <a:t>Послание </a:t>
            </a:r>
            <a:endParaRPr lang="en-US" altLang="ru-RU" sz="3300">
              <a:solidFill>
                <a:schemeClr val="accent2"/>
              </a:solidFill>
            </a:endParaRPr>
          </a:p>
          <a:p>
            <a:pPr marL="273050" indent="-273050">
              <a:spcBef>
                <a:spcPct val="0"/>
              </a:spcBef>
              <a:buClr>
                <a:schemeClr val="accent2"/>
              </a:buClr>
              <a:buFont typeface="Wingdings" pitchFamily="2" charset="2"/>
              <a:buChar char="ü"/>
            </a:pPr>
            <a:r>
              <a:rPr lang="ru-RU" altLang="ru-RU" sz="3300">
                <a:solidFill>
                  <a:schemeClr val="accent2"/>
                </a:solidFill>
              </a:rPr>
              <a:t>Сценарий </a:t>
            </a:r>
          </a:p>
          <a:p>
            <a:pPr marL="273050" indent="-273050">
              <a:spcBef>
                <a:spcPct val="0"/>
              </a:spcBef>
              <a:buClr>
                <a:schemeClr val="accent2"/>
              </a:buClr>
              <a:buFont typeface="Wingdings" pitchFamily="2" charset="2"/>
              <a:buChar char="ü"/>
            </a:pPr>
            <a:r>
              <a:rPr lang="ru-RU" altLang="ru-RU" sz="3300">
                <a:solidFill>
                  <a:schemeClr val="accent2"/>
                </a:solidFill>
              </a:rPr>
              <a:t>«Изюминка»</a:t>
            </a:r>
          </a:p>
          <a:p>
            <a:pPr marL="273050" indent="-273050">
              <a:spcBef>
                <a:spcPct val="0"/>
              </a:spcBef>
              <a:buClr>
                <a:schemeClr val="accent2"/>
              </a:buClr>
              <a:buFont typeface="Wingdings" pitchFamily="2" charset="2"/>
              <a:buChar char="ü"/>
            </a:pPr>
            <a:r>
              <a:rPr lang="ru-RU" altLang="ru-RU" sz="3300">
                <a:solidFill>
                  <a:schemeClr val="accent2"/>
                </a:solidFill>
              </a:rPr>
              <a:t>Конкретные действия, которые может сделать каждый человек</a:t>
            </a:r>
          </a:p>
          <a:p>
            <a:pPr marL="273050" indent="-273050">
              <a:spcBef>
                <a:spcPct val="0"/>
              </a:spcBef>
              <a:buClr>
                <a:schemeClr val="accent2"/>
              </a:buClr>
              <a:buFont typeface="Wingdings" pitchFamily="2" charset="2"/>
              <a:buChar char="ü"/>
            </a:pPr>
            <a:r>
              <a:rPr lang="ru-RU" altLang="ru-RU" sz="3300">
                <a:solidFill>
                  <a:schemeClr val="accent2"/>
                </a:solidFill>
              </a:rPr>
              <a:t>Команда</a:t>
            </a:r>
          </a:p>
          <a:p>
            <a:pPr marL="273050" indent="-273050">
              <a:spcBef>
                <a:spcPct val="0"/>
              </a:spcBef>
              <a:buClr>
                <a:schemeClr val="accent2"/>
              </a:buClr>
              <a:buFont typeface="Wingdings" pitchFamily="2" charset="2"/>
              <a:buChar char="ü"/>
            </a:pPr>
            <a:r>
              <a:rPr lang="ru-RU" altLang="ru-RU" sz="3300">
                <a:solidFill>
                  <a:schemeClr val="accent2"/>
                </a:solidFill>
              </a:rPr>
              <a:t>Ответственный за работу со СМИ</a:t>
            </a:r>
          </a:p>
        </p:txBody>
      </p:sp>
      <p:pic>
        <p:nvPicPr>
          <p:cNvPr id="75781" name="Picture 5" descr="черта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0" y="0"/>
            <a:ext cx="762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3"/>
          <p:cNvSpPr>
            <a:spLocks noGrp="1" noChangeArrowheads="1"/>
          </p:cNvSpPr>
          <p:nvPr>
            <p:ph type="title" idx="4294967295"/>
          </p:nvPr>
        </p:nvSpPr>
        <p:spPr>
          <a:xfrm>
            <a:off x="533400" y="-228600"/>
            <a:ext cx="7380288" cy="993775"/>
          </a:xfrm>
        </p:spPr>
        <p:txBody>
          <a:bodyPr lIns="0" rIns="0" bIns="0" anchor="b"/>
          <a:lstStyle/>
          <a:p>
            <a:r>
              <a:rPr lang="ru-RU" altLang="ru-RU" sz="2900" b="1">
                <a:solidFill>
                  <a:srgbClr val="F47516"/>
                </a:solidFill>
              </a:rPr>
              <a:t>Подготовка и проведение акции</a:t>
            </a:r>
          </a:p>
        </p:txBody>
      </p:sp>
      <p:sp>
        <p:nvSpPr>
          <p:cNvPr id="76803" name="Rectangle 4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395288" y="1196975"/>
            <a:ext cx="7489825" cy="4897438"/>
          </a:xfrm>
        </p:spPr>
        <p:txBody>
          <a:bodyPr/>
          <a:lstStyle/>
          <a:p>
            <a:pPr marL="273050" indent="-273050">
              <a:spcBef>
                <a:spcPct val="0"/>
              </a:spcBef>
              <a:buClr>
                <a:schemeClr val="accent2"/>
              </a:buClr>
              <a:buFont typeface="Wingdings" pitchFamily="2" charset="2"/>
              <a:buChar char="ü"/>
            </a:pPr>
            <a:r>
              <a:rPr lang="ru-RU" altLang="ru-RU" sz="3000">
                <a:solidFill>
                  <a:schemeClr val="accent2"/>
                </a:solidFill>
              </a:rPr>
              <a:t>Глубокое изучение проблемы</a:t>
            </a:r>
          </a:p>
          <a:p>
            <a:pPr marL="273050" indent="-273050">
              <a:spcBef>
                <a:spcPct val="0"/>
              </a:spcBef>
              <a:buClr>
                <a:schemeClr val="accent2"/>
              </a:buClr>
              <a:buFont typeface="Wingdings" pitchFamily="2" charset="2"/>
              <a:buChar char="ü"/>
            </a:pPr>
            <a:r>
              <a:rPr lang="ru-RU" altLang="ru-RU" sz="3000">
                <a:solidFill>
                  <a:schemeClr val="accent2"/>
                </a:solidFill>
              </a:rPr>
              <a:t>Ликбез всех участников акции по проблеме</a:t>
            </a:r>
          </a:p>
          <a:p>
            <a:pPr marL="273050" indent="-273050">
              <a:spcBef>
                <a:spcPct val="0"/>
              </a:spcBef>
              <a:buClr>
                <a:schemeClr val="accent2"/>
              </a:buClr>
              <a:buFont typeface="Wingdings" pitchFamily="2" charset="2"/>
              <a:buChar char="ü"/>
            </a:pPr>
            <a:r>
              <a:rPr lang="ru-RU" altLang="ru-RU" sz="3000">
                <a:solidFill>
                  <a:schemeClr val="accent2"/>
                </a:solidFill>
              </a:rPr>
              <a:t>Подготовиться к возможному противодействию оппонентов</a:t>
            </a:r>
          </a:p>
          <a:p>
            <a:pPr marL="273050" indent="-273050">
              <a:spcBef>
                <a:spcPct val="0"/>
              </a:spcBef>
              <a:buClr>
                <a:schemeClr val="accent2"/>
              </a:buClr>
              <a:buFont typeface="Wingdings" pitchFamily="2" charset="2"/>
              <a:buChar char="ü"/>
            </a:pPr>
            <a:r>
              <a:rPr lang="ru-RU" altLang="ru-RU" sz="3000">
                <a:solidFill>
                  <a:schemeClr val="accent2"/>
                </a:solidFill>
              </a:rPr>
              <a:t>Привлечение сторонников – широкое, но осторожное</a:t>
            </a:r>
          </a:p>
          <a:p>
            <a:pPr marL="273050" indent="-273050">
              <a:spcBef>
                <a:spcPct val="0"/>
              </a:spcBef>
              <a:buClr>
                <a:schemeClr val="accent2"/>
              </a:buClr>
              <a:buFont typeface="Wingdings" pitchFamily="2" charset="2"/>
              <a:buChar char="ü"/>
            </a:pPr>
            <a:r>
              <a:rPr lang="ru-RU" altLang="ru-RU" sz="3000">
                <a:solidFill>
                  <a:schemeClr val="accent2"/>
                </a:solidFill>
              </a:rPr>
              <a:t>Репетиция</a:t>
            </a:r>
          </a:p>
          <a:p>
            <a:pPr marL="273050" indent="-273050">
              <a:spcBef>
                <a:spcPct val="0"/>
              </a:spcBef>
              <a:buClr>
                <a:schemeClr val="accent2"/>
              </a:buClr>
              <a:buFont typeface="Wingdings" pitchFamily="2" charset="2"/>
              <a:buChar char="ü"/>
            </a:pPr>
            <a:r>
              <a:rPr lang="ru-RU" altLang="ru-RU" sz="3000">
                <a:solidFill>
                  <a:schemeClr val="accent2"/>
                </a:solidFill>
              </a:rPr>
              <a:t>Использование «вирусного маркетинга»</a:t>
            </a:r>
          </a:p>
          <a:p>
            <a:pPr marL="273050" indent="-273050">
              <a:spcBef>
                <a:spcPct val="0"/>
              </a:spcBef>
              <a:buClr>
                <a:schemeClr val="accent2"/>
              </a:buClr>
              <a:buFont typeface="Wingdings" pitchFamily="2" charset="2"/>
              <a:buChar char="ü"/>
            </a:pPr>
            <a:r>
              <a:rPr lang="ru-RU" altLang="ru-RU" sz="3000">
                <a:solidFill>
                  <a:schemeClr val="accent2"/>
                </a:solidFill>
              </a:rPr>
              <a:t>Результаты акции не должны пропасть</a:t>
            </a:r>
          </a:p>
        </p:txBody>
      </p:sp>
      <p:pic>
        <p:nvPicPr>
          <p:cNvPr id="76804" name="Picture 5" descr="черта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541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3"/>
          <p:cNvSpPr>
            <a:spLocks noGrp="1" noChangeArrowheads="1"/>
          </p:cNvSpPr>
          <p:nvPr>
            <p:ph type="title" idx="4294967295"/>
          </p:nvPr>
        </p:nvSpPr>
        <p:spPr>
          <a:xfrm>
            <a:off x="762000" y="-381000"/>
            <a:ext cx="7308850" cy="1143000"/>
          </a:xfrm>
        </p:spPr>
        <p:txBody>
          <a:bodyPr lIns="0" rIns="0" bIns="0" anchor="b"/>
          <a:lstStyle/>
          <a:p>
            <a:r>
              <a:rPr lang="ru-RU" altLang="ru-RU" sz="3100" b="1">
                <a:solidFill>
                  <a:srgbClr val="F47516"/>
                </a:solidFill>
              </a:rPr>
              <a:t>Работа со СМИ во время акции</a:t>
            </a:r>
          </a:p>
        </p:txBody>
      </p:sp>
      <p:sp>
        <p:nvSpPr>
          <p:cNvPr id="77827" name="Rectangle 4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457200" y="990600"/>
            <a:ext cx="7704138" cy="5184775"/>
          </a:xfrm>
        </p:spPr>
        <p:txBody>
          <a:bodyPr/>
          <a:lstStyle/>
          <a:p>
            <a:pPr marL="273050" indent="-273050">
              <a:spcBef>
                <a:spcPct val="0"/>
              </a:spcBef>
              <a:buClr>
                <a:schemeClr val="accent2"/>
              </a:buClr>
              <a:buFont typeface="Wingdings" pitchFamily="2" charset="2"/>
              <a:buChar char="ü"/>
            </a:pPr>
            <a:r>
              <a:rPr lang="ru-RU" altLang="ru-RU">
                <a:solidFill>
                  <a:schemeClr val="accent2"/>
                </a:solidFill>
              </a:rPr>
              <a:t>СМИ – основная целевая группа</a:t>
            </a:r>
          </a:p>
          <a:p>
            <a:pPr marL="273050" indent="-273050">
              <a:spcBef>
                <a:spcPct val="0"/>
              </a:spcBef>
              <a:buClr>
                <a:schemeClr val="accent2"/>
              </a:buClr>
              <a:buFont typeface="Wingdings" pitchFamily="2" charset="2"/>
              <a:buChar char="ü"/>
            </a:pPr>
            <a:r>
              <a:rPr lang="ru-RU" altLang="ru-RU">
                <a:solidFill>
                  <a:schemeClr val="accent2"/>
                </a:solidFill>
              </a:rPr>
              <a:t>Составление и рассылка анонса</a:t>
            </a:r>
          </a:p>
          <a:p>
            <a:pPr marL="273050" indent="-273050">
              <a:spcBef>
                <a:spcPct val="0"/>
              </a:spcBef>
              <a:buClr>
                <a:schemeClr val="accent2"/>
              </a:buClr>
              <a:buFont typeface="Wingdings" pitchFamily="2" charset="2"/>
              <a:buChar char="ü"/>
            </a:pPr>
            <a:r>
              <a:rPr lang="ru-RU" altLang="ru-RU">
                <a:solidFill>
                  <a:schemeClr val="accent2"/>
                </a:solidFill>
              </a:rPr>
              <a:t>Приглашение журналистов</a:t>
            </a:r>
          </a:p>
          <a:p>
            <a:pPr marL="273050" indent="-273050">
              <a:spcBef>
                <a:spcPct val="0"/>
              </a:spcBef>
              <a:buClr>
                <a:schemeClr val="accent2"/>
              </a:buClr>
              <a:buFont typeface="Wingdings" pitchFamily="2" charset="2"/>
              <a:buChar char="ü"/>
            </a:pPr>
            <a:r>
              <a:rPr lang="ru-RU" altLang="ru-RU">
                <a:solidFill>
                  <a:schemeClr val="accent2"/>
                </a:solidFill>
              </a:rPr>
              <a:t>«Картинка»</a:t>
            </a:r>
          </a:p>
          <a:p>
            <a:pPr marL="273050" indent="-273050">
              <a:spcBef>
                <a:spcPct val="0"/>
              </a:spcBef>
              <a:buClr>
                <a:schemeClr val="accent2"/>
              </a:buClr>
              <a:buFont typeface="Wingdings" pitchFamily="2" charset="2"/>
              <a:buChar char="ü"/>
            </a:pPr>
            <a:r>
              <a:rPr lang="ru-RU" altLang="ru-RU">
                <a:solidFill>
                  <a:schemeClr val="accent2"/>
                </a:solidFill>
              </a:rPr>
              <a:t>Обеспечение удобных мест для журналистов</a:t>
            </a:r>
          </a:p>
          <a:p>
            <a:pPr marL="273050" indent="-273050">
              <a:spcBef>
                <a:spcPct val="0"/>
              </a:spcBef>
              <a:buClr>
                <a:schemeClr val="accent2"/>
              </a:buClr>
              <a:buFont typeface="Wingdings" pitchFamily="2" charset="2"/>
              <a:buChar char="ü"/>
            </a:pPr>
            <a:r>
              <a:rPr lang="ru-RU" altLang="ru-RU">
                <a:solidFill>
                  <a:schemeClr val="accent2"/>
                </a:solidFill>
              </a:rPr>
              <a:t>Контроль за журналистами</a:t>
            </a:r>
          </a:p>
          <a:p>
            <a:pPr marL="273050" indent="-273050">
              <a:spcBef>
                <a:spcPct val="0"/>
              </a:spcBef>
              <a:buClr>
                <a:schemeClr val="accent2"/>
              </a:buClr>
              <a:buFont typeface="Wingdings" pitchFamily="2" charset="2"/>
              <a:buChar char="ü"/>
            </a:pPr>
            <a:r>
              <a:rPr lang="ru-RU" altLang="ru-RU">
                <a:solidFill>
                  <a:schemeClr val="accent2"/>
                </a:solidFill>
              </a:rPr>
              <a:t>Интервью с основными спикерами и с участниками акции</a:t>
            </a:r>
          </a:p>
          <a:p>
            <a:pPr marL="273050" indent="-273050">
              <a:spcBef>
                <a:spcPct val="0"/>
              </a:spcBef>
              <a:buClr>
                <a:schemeClr val="accent2"/>
              </a:buClr>
              <a:buFont typeface="Wingdings" pitchFamily="2" charset="2"/>
              <a:buChar char="ü"/>
            </a:pPr>
            <a:r>
              <a:rPr lang="ru-RU" altLang="ru-RU">
                <a:solidFill>
                  <a:schemeClr val="accent2"/>
                </a:solidFill>
              </a:rPr>
              <a:t>Предоставление материалов для СМИ</a:t>
            </a:r>
            <a:r>
              <a:rPr lang="en-US" altLang="ru-RU">
                <a:solidFill>
                  <a:schemeClr val="accent2"/>
                </a:solidFill>
              </a:rPr>
              <a:t> (</a:t>
            </a:r>
            <a:r>
              <a:rPr lang="ru-RU" altLang="ru-RU">
                <a:solidFill>
                  <a:schemeClr val="accent2"/>
                </a:solidFill>
              </a:rPr>
              <a:t>Пресс-пакет)</a:t>
            </a:r>
          </a:p>
          <a:p>
            <a:pPr marL="273050" indent="-273050">
              <a:spcBef>
                <a:spcPct val="0"/>
              </a:spcBef>
              <a:buClr>
                <a:schemeClr val="accent2"/>
              </a:buClr>
              <a:buFont typeface="Wingdings" pitchFamily="2" charset="2"/>
              <a:buChar char="ü"/>
            </a:pPr>
            <a:r>
              <a:rPr lang="ru-RU" altLang="ru-RU">
                <a:solidFill>
                  <a:schemeClr val="accent2"/>
                </a:solidFill>
              </a:rPr>
              <a:t>Рассылка пост-релиза</a:t>
            </a:r>
          </a:p>
          <a:p>
            <a:pPr marL="273050" indent="-273050">
              <a:spcBef>
                <a:spcPct val="0"/>
              </a:spcBef>
              <a:buClr>
                <a:schemeClr val="accent2"/>
              </a:buClr>
              <a:buFont typeface="Wingdings" pitchFamily="2" charset="2"/>
              <a:buChar char="ü"/>
            </a:pPr>
            <a:endParaRPr lang="ru-RU" altLang="ru-RU" sz="3300">
              <a:solidFill>
                <a:schemeClr val="accent2"/>
              </a:solidFill>
            </a:endParaRPr>
          </a:p>
        </p:txBody>
      </p:sp>
      <p:pic>
        <p:nvPicPr>
          <p:cNvPr id="77828" name="Picture 5" descr="черта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541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692275" y="762000"/>
            <a:ext cx="7451725" cy="792163"/>
          </a:xfrm>
        </p:spPr>
        <p:txBody>
          <a:bodyPr lIns="0" rIns="0" bIns="0" anchor="b"/>
          <a:lstStyle/>
          <a:p>
            <a:r>
              <a:rPr lang="ru-RU" altLang="ru-RU" sz="4000" b="1">
                <a:solidFill>
                  <a:schemeClr val="hlink"/>
                </a:solidFill>
              </a:rPr>
              <a:t>Пресс-пакет:</a:t>
            </a:r>
            <a:br>
              <a:rPr lang="ru-RU" altLang="ru-RU" sz="4000" b="1">
                <a:solidFill>
                  <a:schemeClr val="hlink"/>
                </a:solidFill>
              </a:rPr>
            </a:br>
            <a:endParaRPr lang="ru-RU" altLang="ru-RU" sz="4000" b="1">
              <a:solidFill>
                <a:schemeClr val="hlink"/>
              </a:solidFill>
            </a:endParaRPr>
          </a:p>
        </p:txBody>
      </p:sp>
      <p:sp>
        <p:nvSpPr>
          <p:cNvPr id="83971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2057400" y="1285875"/>
            <a:ext cx="6913563" cy="5572125"/>
          </a:xfrm>
        </p:spPr>
        <p:txBody>
          <a:bodyPr/>
          <a:lstStyle/>
          <a:p>
            <a:pPr marL="273050" indent="-273050">
              <a:lnSpc>
                <a:spcPct val="90000"/>
              </a:lnSpc>
              <a:buClr>
                <a:schemeClr val="accent2"/>
              </a:buClr>
              <a:buFont typeface="Wingdings" pitchFamily="2" charset="2"/>
              <a:buChar char="ü"/>
            </a:pPr>
            <a:r>
              <a:rPr lang="ru-RU" altLang="ru-RU" sz="3600">
                <a:solidFill>
                  <a:schemeClr val="accent2"/>
                </a:solidFill>
              </a:rPr>
              <a:t>Пресс-релиз</a:t>
            </a:r>
          </a:p>
          <a:p>
            <a:pPr marL="273050" indent="-273050">
              <a:lnSpc>
                <a:spcPct val="90000"/>
              </a:lnSpc>
              <a:buClr>
                <a:schemeClr val="accent2"/>
              </a:buClr>
              <a:buFont typeface="Wingdings" pitchFamily="2" charset="2"/>
              <a:buChar char="ü"/>
            </a:pPr>
            <a:r>
              <a:rPr lang="ru-RU" altLang="ru-RU" sz="3600">
                <a:solidFill>
                  <a:schemeClr val="accent2"/>
                </a:solidFill>
              </a:rPr>
              <a:t>Дополнительная информация об организации – буклет, описание деятельности</a:t>
            </a:r>
          </a:p>
          <a:p>
            <a:pPr marL="273050" indent="-273050">
              <a:lnSpc>
                <a:spcPct val="90000"/>
              </a:lnSpc>
              <a:buClr>
                <a:schemeClr val="accent2"/>
              </a:buClr>
              <a:buFont typeface="Wingdings" pitchFamily="2" charset="2"/>
              <a:buChar char="ü"/>
            </a:pPr>
            <a:r>
              <a:rPr lang="ru-RU" altLang="ru-RU" sz="3600">
                <a:solidFill>
                  <a:schemeClr val="accent2"/>
                </a:solidFill>
              </a:rPr>
              <a:t>Дополнительная информация о проблеме </a:t>
            </a:r>
          </a:p>
          <a:p>
            <a:pPr marL="273050" indent="-273050">
              <a:lnSpc>
                <a:spcPct val="90000"/>
              </a:lnSpc>
              <a:buClr>
                <a:schemeClr val="accent2"/>
              </a:buClr>
              <a:buFont typeface="Wingdings" pitchFamily="2" charset="2"/>
              <a:buChar char="ü"/>
            </a:pPr>
            <a:r>
              <a:rPr lang="ru-RU" altLang="ru-RU" sz="3600">
                <a:solidFill>
                  <a:schemeClr val="accent2"/>
                </a:solidFill>
              </a:rPr>
              <a:t>Подборка публикаций по данной теме (если нужно)</a:t>
            </a:r>
          </a:p>
          <a:p>
            <a:pPr marL="273050" indent="-273050">
              <a:lnSpc>
                <a:spcPct val="90000"/>
              </a:lnSpc>
            </a:pPr>
            <a:endParaRPr lang="ru-RU" altLang="ru-RU" sz="3600">
              <a:solidFill>
                <a:schemeClr val="accent2"/>
              </a:solidFill>
            </a:endParaRPr>
          </a:p>
          <a:p>
            <a:pPr marL="273050" indent="-273050">
              <a:lnSpc>
                <a:spcPct val="90000"/>
              </a:lnSpc>
              <a:buFontTx/>
              <a:buNone/>
            </a:pPr>
            <a:endParaRPr lang="ru-RU" altLang="ja-JP" sz="2900">
              <a:solidFill>
                <a:schemeClr val="accent2"/>
              </a:solidFill>
              <a:ea typeface="HGP明朝E"/>
              <a:cs typeface="HGP明朝E"/>
            </a:endParaRPr>
          </a:p>
        </p:txBody>
      </p:sp>
      <p:pic>
        <p:nvPicPr>
          <p:cNvPr id="83972" name="Picture 4" descr="2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719263" cy="6858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3"/>
          <p:cNvSpPr>
            <a:spLocks noGrp="1" noChangeArrowheads="1"/>
          </p:cNvSpPr>
          <p:nvPr>
            <p:ph type="title" idx="4294967295"/>
          </p:nvPr>
        </p:nvSpPr>
        <p:spPr>
          <a:xfrm>
            <a:off x="900113" y="0"/>
            <a:ext cx="7956550" cy="1152525"/>
          </a:xfrm>
        </p:spPr>
        <p:txBody>
          <a:bodyPr lIns="0" rIns="0" bIns="0" anchor="b"/>
          <a:lstStyle/>
          <a:p>
            <a:r>
              <a:rPr lang="ru-RU" altLang="ru-RU" sz="3100" b="1">
                <a:solidFill>
                  <a:srgbClr val="F47516"/>
                </a:solidFill>
              </a:rPr>
              <a:t>Примеры: акция</a:t>
            </a:r>
            <a:r>
              <a:rPr lang="en-US" altLang="ru-RU" sz="3100" b="1">
                <a:solidFill>
                  <a:srgbClr val="F47516"/>
                </a:solidFill>
              </a:rPr>
              <a:t> </a:t>
            </a:r>
            <a:r>
              <a:rPr lang="ru-RU" altLang="ru-RU" sz="3100" b="1">
                <a:solidFill>
                  <a:srgbClr val="F47516"/>
                </a:solidFill>
              </a:rPr>
              <a:t>протеста</a:t>
            </a:r>
          </a:p>
        </p:txBody>
      </p:sp>
      <p:sp>
        <p:nvSpPr>
          <p:cNvPr id="78851" name="Rectangle 4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1403350" y="981075"/>
            <a:ext cx="7489825" cy="5400675"/>
          </a:xfrm>
        </p:spPr>
        <p:txBody>
          <a:bodyPr/>
          <a:lstStyle/>
          <a:p>
            <a:pPr marL="273050" indent="-273050" algn="ctr">
              <a:buClr>
                <a:schemeClr val="accent2"/>
              </a:buClr>
              <a:buFont typeface="Wingdings" pitchFamily="2" charset="2"/>
              <a:buNone/>
            </a:pPr>
            <a:endParaRPr lang="ru-RU" altLang="ru-RU" sz="3300" b="1"/>
          </a:p>
          <a:p>
            <a:pPr marL="273050" indent="-273050" algn="ctr">
              <a:buClr>
                <a:schemeClr val="accent2"/>
              </a:buClr>
              <a:buFont typeface="Wingdings" pitchFamily="2" charset="2"/>
              <a:buChar char="ü"/>
            </a:pPr>
            <a:endParaRPr lang="ru-RU" altLang="ru-RU" sz="3300">
              <a:solidFill>
                <a:schemeClr val="accent2"/>
              </a:solidFill>
            </a:endParaRPr>
          </a:p>
        </p:txBody>
      </p:sp>
      <p:pic>
        <p:nvPicPr>
          <p:cNvPr id="78852" name="Picture 5" descr="черта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18588" y="0"/>
            <a:ext cx="125412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8853" name="Rectangle 6"/>
          <p:cNvSpPr>
            <a:spLocks noChangeArrowheads="1"/>
          </p:cNvSpPr>
          <p:nvPr/>
        </p:nvSpPr>
        <p:spPr bwMode="auto">
          <a:xfrm>
            <a:off x="1981200" y="1889125"/>
            <a:ext cx="6696075" cy="4968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buFont typeface="Wingdings" pitchFamily="2" charset="2"/>
              <a:buChar char="ü"/>
            </a:pPr>
            <a:r>
              <a:rPr lang="ru-RU" altLang="ru-RU" sz="2800">
                <a:solidFill>
                  <a:schemeClr val="accent2"/>
                </a:solidFill>
                <a:latin typeface="Constantia" pitchFamily="18" charset="0"/>
                <a:cs typeface="Arial" pitchFamily="34" charset="0"/>
              </a:rPr>
              <a:t>Акция против ввоза радиоактивных отходов в Россию</a:t>
            </a:r>
          </a:p>
          <a:p>
            <a:pPr>
              <a:buFont typeface="Wingdings" pitchFamily="2" charset="2"/>
              <a:buChar char="ü"/>
            </a:pPr>
            <a:r>
              <a:rPr lang="ru-RU" altLang="ru-RU" sz="2800">
                <a:solidFill>
                  <a:schemeClr val="accent2"/>
                </a:solidFill>
                <a:latin typeface="Constantia" pitchFamily="18" charset="0"/>
                <a:cs typeface="Arial" pitchFamily="34" charset="0"/>
              </a:rPr>
              <a:t>Прошла 25 апреля 2002 г. </a:t>
            </a:r>
          </a:p>
          <a:p>
            <a:pPr>
              <a:buFont typeface="Wingdings" pitchFamily="2" charset="2"/>
              <a:buChar char="ü"/>
            </a:pPr>
            <a:r>
              <a:rPr lang="ru-RU" altLang="ru-RU" sz="2800">
                <a:solidFill>
                  <a:schemeClr val="accent2"/>
                </a:solidFill>
                <a:latin typeface="Constantia" pitchFamily="18" charset="0"/>
                <a:cs typeface="Arial" pitchFamily="34" charset="0"/>
              </a:rPr>
              <a:t>Приурочена к годовщине аварии на Чернобыльской АЭС</a:t>
            </a:r>
          </a:p>
          <a:p>
            <a:pPr>
              <a:buFont typeface="Wingdings" pitchFamily="2" charset="2"/>
              <a:buChar char="ü"/>
            </a:pPr>
            <a:r>
              <a:rPr lang="ru-RU" altLang="ru-RU" sz="2800">
                <a:solidFill>
                  <a:schemeClr val="accent2"/>
                </a:solidFill>
                <a:latin typeface="Constantia" pitchFamily="18" charset="0"/>
                <a:cs typeface="Arial" pitchFamily="34" charset="0"/>
              </a:rPr>
              <a:t>Организаторы – «Экозащита!» и Молодежное правозащитное движение</a:t>
            </a:r>
          </a:p>
          <a:p>
            <a:pPr>
              <a:buFont typeface="Wingdings" pitchFamily="2" charset="2"/>
              <a:buChar char="ü"/>
            </a:pPr>
            <a:r>
              <a:rPr lang="ru-RU" altLang="ru-RU" sz="2800">
                <a:solidFill>
                  <a:schemeClr val="accent2"/>
                </a:solidFill>
                <a:latin typeface="Constantia" pitchFamily="18" charset="0"/>
                <a:cs typeface="Arial" pitchFamily="34" charset="0"/>
              </a:rPr>
              <a:t>Акция не была санкционирована</a:t>
            </a:r>
          </a:p>
          <a:p>
            <a:pPr>
              <a:buFont typeface="Wingdings" pitchFamily="2" charset="2"/>
              <a:buChar char="ü"/>
            </a:pPr>
            <a:r>
              <a:rPr lang="ru-RU" altLang="ru-RU" sz="2800">
                <a:solidFill>
                  <a:schemeClr val="accent2"/>
                </a:solidFill>
                <a:latin typeface="Constantia" pitchFamily="18" charset="0"/>
                <a:cs typeface="Arial" pitchFamily="34" charset="0"/>
              </a:rPr>
              <a:t>Арестованы почти все участники</a:t>
            </a:r>
          </a:p>
          <a:p>
            <a:pPr>
              <a:buFont typeface="Wingdings" pitchFamily="2" charset="2"/>
              <a:buChar char="ü"/>
            </a:pPr>
            <a:endParaRPr lang="ru-RU" altLang="ru-RU" sz="2800">
              <a:solidFill>
                <a:schemeClr val="folHlink"/>
              </a:solidFill>
              <a:latin typeface="Constantia" pitchFamily="18" charset="0"/>
              <a:cs typeface="Arial" pitchFamily="34" charset="0"/>
            </a:endParaRPr>
          </a:p>
        </p:txBody>
      </p:sp>
      <p:pic>
        <p:nvPicPr>
          <p:cNvPr id="110599" name="Picture 7" descr="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1219200"/>
            <a:ext cx="3048000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0600" name="Picture 8" descr="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7900" y="1125538"/>
            <a:ext cx="3048000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0601" name="Picture 9" descr="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2138" y="3716338"/>
            <a:ext cx="3048000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1000"/>
                                        <p:tgtEl>
                                          <p:spTgt spid="1105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1000"/>
                                        <p:tgtEl>
                                          <p:spTgt spid="1106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1000"/>
                                        <p:tgtEl>
                                          <p:spTgt spid="1106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22" name="Picture 3" descr="черта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541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23" name="Rectangle 4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1116013" y="1484313"/>
            <a:ext cx="7488237" cy="4824412"/>
          </a:xfrm>
        </p:spPr>
        <p:txBody>
          <a:bodyPr/>
          <a:lstStyle/>
          <a:p>
            <a:pPr marL="273050" indent="-273050">
              <a:buFontTx/>
              <a:buNone/>
            </a:pPr>
            <a:endParaRPr lang="ru-RU" altLang="ru-RU" sz="2900"/>
          </a:p>
          <a:p>
            <a:pPr marL="273050" indent="-273050">
              <a:buFontTx/>
              <a:buNone/>
            </a:pPr>
            <a:endParaRPr lang="ru-RU" altLang="ru-RU" sz="2900"/>
          </a:p>
          <a:p>
            <a:pPr marL="273050" indent="-273050">
              <a:buFontTx/>
              <a:buNone/>
            </a:pPr>
            <a:endParaRPr lang="ru-RU" altLang="ru-RU" sz="3300"/>
          </a:p>
        </p:txBody>
      </p:sp>
      <p:sp>
        <p:nvSpPr>
          <p:cNvPr id="81924" name="Rectangle 5"/>
          <p:cNvSpPr>
            <a:spLocks noGrp="1" noChangeArrowheads="1"/>
          </p:cNvSpPr>
          <p:nvPr>
            <p:ph type="title" idx="4294967295"/>
          </p:nvPr>
        </p:nvSpPr>
        <p:spPr>
          <a:xfrm>
            <a:off x="395288" y="188913"/>
            <a:ext cx="7380287" cy="922337"/>
          </a:xfrm>
        </p:spPr>
        <p:txBody>
          <a:bodyPr lIns="0" rIns="0" bIns="0" anchor="b"/>
          <a:lstStyle/>
          <a:p>
            <a:r>
              <a:rPr lang="ru-RU" altLang="ru-RU" sz="2700" b="1">
                <a:solidFill>
                  <a:srgbClr val="F47516"/>
                </a:solidFill>
              </a:rPr>
              <a:t>Примеры: Интернет-акция</a:t>
            </a:r>
          </a:p>
        </p:txBody>
      </p:sp>
      <p:sp>
        <p:nvSpPr>
          <p:cNvPr id="81925" name="Rectangle 6"/>
          <p:cNvSpPr>
            <a:spLocks noChangeArrowheads="1"/>
          </p:cNvSpPr>
          <p:nvPr/>
        </p:nvSpPr>
        <p:spPr bwMode="auto">
          <a:xfrm>
            <a:off x="468313" y="1268413"/>
            <a:ext cx="7199312" cy="4968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buFont typeface="Wingdings" pitchFamily="2" charset="2"/>
              <a:buChar char="ü"/>
            </a:pPr>
            <a:endParaRPr lang="ru-RU" altLang="ru-RU">
              <a:solidFill>
                <a:schemeClr val="accent2"/>
              </a:solidFill>
              <a:latin typeface="Constantia" pitchFamily="18" charset="0"/>
              <a:cs typeface="Arial" pitchFamily="34" charset="0"/>
            </a:endParaRPr>
          </a:p>
        </p:txBody>
      </p:sp>
      <p:sp>
        <p:nvSpPr>
          <p:cNvPr id="81926" name="Rectangle 7"/>
          <p:cNvSpPr>
            <a:spLocks noChangeArrowheads="1"/>
          </p:cNvSpPr>
          <p:nvPr/>
        </p:nvSpPr>
        <p:spPr bwMode="auto">
          <a:xfrm>
            <a:off x="0" y="1341438"/>
            <a:ext cx="8459788" cy="4789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lvl="2">
              <a:buFont typeface="Wingdings" pitchFamily="2" charset="2"/>
              <a:buChar char="ü"/>
            </a:pPr>
            <a:r>
              <a:rPr lang="ru-RU" altLang="ru-RU" sz="2800">
                <a:solidFill>
                  <a:schemeClr val="accent2"/>
                </a:solidFill>
                <a:latin typeface="Constantia" pitchFamily="18" charset="0"/>
                <a:cs typeface="Arial" pitchFamily="34" charset="0"/>
              </a:rPr>
              <a:t> Акция «Разбери бутерброд» - </a:t>
            </a:r>
            <a:r>
              <a:rPr lang="en-US" altLang="ru-RU" sz="2800">
                <a:solidFill>
                  <a:schemeClr val="accent2"/>
                </a:solidFill>
                <a:latin typeface="Constantia" pitchFamily="18" charset="0"/>
                <a:cs typeface="Arial" pitchFamily="34" charset="0"/>
              </a:rPr>
              <a:t>WWF</a:t>
            </a:r>
            <a:endParaRPr lang="ru-RU" altLang="ru-RU" sz="2800">
              <a:solidFill>
                <a:schemeClr val="accent2"/>
              </a:solidFill>
              <a:latin typeface="Constantia" pitchFamily="18" charset="0"/>
              <a:cs typeface="Arial" pitchFamily="34" charset="0"/>
            </a:endParaRPr>
          </a:p>
          <a:p>
            <a:pPr lvl="2">
              <a:buFont typeface="Wingdings" pitchFamily="2" charset="2"/>
              <a:buChar char="ü"/>
            </a:pPr>
            <a:r>
              <a:rPr lang="ru-RU" altLang="ru-RU" sz="2800">
                <a:solidFill>
                  <a:schemeClr val="accent2"/>
                </a:solidFill>
                <a:latin typeface="Constantia" pitchFamily="18" charset="0"/>
                <a:cs typeface="Arial" pitchFamily="34" charset="0"/>
              </a:rPr>
              <a:t> </a:t>
            </a:r>
            <a:r>
              <a:rPr lang="en-US" altLang="ru-RU" sz="2800">
                <a:solidFill>
                  <a:schemeClr val="accent2"/>
                </a:solidFill>
                <a:latin typeface="Constantia" pitchFamily="18" charset="0"/>
                <a:cs typeface="Arial" pitchFamily="34" charset="0"/>
              </a:rPr>
              <a:t>15-31 </a:t>
            </a:r>
            <a:r>
              <a:rPr lang="ru-RU" altLang="ru-RU" sz="2800">
                <a:solidFill>
                  <a:schemeClr val="accent2"/>
                </a:solidFill>
                <a:latin typeface="Constantia" pitchFamily="18" charset="0"/>
                <a:cs typeface="Arial" pitchFamily="34" charset="0"/>
              </a:rPr>
              <a:t>декабря 2006 г.</a:t>
            </a:r>
          </a:p>
          <a:p>
            <a:pPr lvl="2">
              <a:buFont typeface="Wingdings" pitchFamily="2" charset="2"/>
              <a:buChar char="ü"/>
            </a:pPr>
            <a:r>
              <a:rPr lang="ru-RU" altLang="ru-RU" sz="2800">
                <a:solidFill>
                  <a:schemeClr val="accent2"/>
                </a:solidFill>
                <a:latin typeface="Constantia" pitchFamily="18" charset="0"/>
                <a:cs typeface="Arial" pitchFamily="34" charset="0"/>
              </a:rPr>
              <a:t> Цели – привлечение внимания к проблеме уничтожения осетровых ради икры, привлечение новых сторонников </a:t>
            </a:r>
            <a:r>
              <a:rPr lang="en-US" altLang="ru-RU" sz="2800">
                <a:solidFill>
                  <a:schemeClr val="accent2"/>
                </a:solidFill>
                <a:latin typeface="Constantia" pitchFamily="18" charset="0"/>
                <a:cs typeface="Arial" pitchFamily="34" charset="0"/>
              </a:rPr>
              <a:t>WWF</a:t>
            </a:r>
            <a:endParaRPr lang="ru-RU" altLang="ru-RU" sz="2800">
              <a:solidFill>
                <a:schemeClr val="accent2"/>
              </a:solidFill>
              <a:latin typeface="Constantia" pitchFamily="18" charset="0"/>
              <a:cs typeface="Arial" pitchFamily="34" charset="0"/>
            </a:endParaRPr>
          </a:p>
          <a:p>
            <a:pPr lvl="2">
              <a:buFont typeface="Wingdings" pitchFamily="2" charset="2"/>
              <a:buChar char="ü"/>
            </a:pPr>
            <a:r>
              <a:rPr lang="ru-RU" altLang="ru-RU" sz="2800">
                <a:solidFill>
                  <a:schemeClr val="accent2"/>
                </a:solidFill>
                <a:latin typeface="Constantia" pitchFamily="18" charset="0"/>
                <a:cs typeface="Arial" pitchFamily="34" charset="0"/>
              </a:rPr>
              <a:t> </a:t>
            </a:r>
            <a:r>
              <a:rPr lang="en-US" altLang="ru-RU" sz="2800">
                <a:solidFill>
                  <a:schemeClr val="accent2"/>
                </a:solidFill>
                <a:latin typeface="Constantia" pitchFamily="18" charset="0"/>
                <a:cs typeface="Arial" pitchFamily="34" charset="0"/>
              </a:rPr>
              <a:t>Flash-</a:t>
            </a:r>
            <a:r>
              <a:rPr lang="ru-RU" altLang="ru-RU" sz="2800">
                <a:solidFill>
                  <a:schemeClr val="accent2"/>
                </a:solidFill>
                <a:latin typeface="Constantia" pitchFamily="18" charset="0"/>
                <a:cs typeface="Arial" pitchFamily="34" charset="0"/>
              </a:rPr>
              <a:t>игра на сайте</a:t>
            </a:r>
          </a:p>
          <a:p>
            <a:pPr lvl="2">
              <a:buFont typeface="Wingdings" pitchFamily="2" charset="2"/>
              <a:buChar char="ü"/>
            </a:pPr>
            <a:r>
              <a:rPr lang="ru-RU" altLang="ru-RU" sz="2800">
                <a:solidFill>
                  <a:schemeClr val="accent2"/>
                </a:solidFill>
                <a:latin typeface="Constantia" pitchFamily="18" charset="0"/>
                <a:cs typeface="Arial" pitchFamily="34" charset="0"/>
              </a:rPr>
              <a:t> Видеоролики</a:t>
            </a:r>
          </a:p>
          <a:p>
            <a:pPr lvl="2">
              <a:buFont typeface="Wingdings" pitchFamily="2" charset="2"/>
              <a:buChar char="ü"/>
            </a:pPr>
            <a:r>
              <a:rPr lang="ru-RU" altLang="ru-RU" sz="2800">
                <a:solidFill>
                  <a:schemeClr val="accent2"/>
                </a:solidFill>
                <a:latin typeface="Constantia" pitchFamily="18" charset="0"/>
                <a:cs typeface="Arial" pitchFamily="34" charset="0"/>
              </a:rPr>
              <a:t> Технологии вирусного маркетинга</a:t>
            </a:r>
            <a:endParaRPr lang="en-US" altLang="ru-RU" sz="2800">
              <a:solidFill>
                <a:schemeClr val="accent2"/>
              </a:solidFill>
              <a:latin typeface="Constantia" pitchFamily="18" charset="0"/>
              <a:cs typeface="Arial" pitchFamily="34" charset="0"/>
            </a:endParaRPr>
          </a:p>
          <a:p>
            <a:pPr lvl="2">
              <a:buFont typeface="Wingdings" pitchFamily="2" charset="2"/>
              <a:buChar char="ü"/>
            </a:pPr>
            <a:r>
              <a:rPr lang="ru-RU" altLang="ru-RU" sz="2800">
                <a:solidFill>
                  <a:schemeClr val="accent2"/>
                </a:solidFill>
                <a:latin typeface="Constantia" pitchFamily="18" charset="0"/>
                <a:cs typeface="Arial" pitchFamily="34" charset="0"/>
              </a:rPr>
              <a:t> Около 2500 поиграли, почти 100% зарегистрировались </a:t>
            </a:r>
          </a:p>
        </p:txBody>
      </p:sp>
      <p:pic>
        <p:nvPicPr>
          <p:cNvPr id="113672" name="Picture 8" descr="икра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1268413"/>
            <a:ext cx="5202238" cy="5049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3673" name="Picture 9" descr="икра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775" y="1268413"/>
            <a:ext cx="5730875" cy="410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3674" name="Picture 10" descr="икра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1412875"/>
            <a:ext cx="8448675" cy="4562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1000"/>
                                        <p:tgtEl>
                                          <p:spTgt spid="1136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1000"/>
                                        <p:tgtEl>
                                          <p:spTgt spid="1136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1000"/>
                                        <p:tgtEl>
                                          <p:spTgt spid="1136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Океан">
  <a:themeElements>
    <a:clrScheme name="Океан 1">
      <a:dk1>
        <a:srgbClr val="010199"/>
      </a:dk1>
      <a:lt1>
        <a:srgbClr val="FFFFFF"/>
      </a:lt1>
      <a:dk2>
        <a:srgbClr val="000099"/>
      </a:dk2>
      <a:lt2>
        <a:srgbClr val="FFFFFF"/>
      </a:lt2>
      <a:accent1>
        <a:srgbClr val="33CCCC"/>
      </a:accent1>
      <a:accent2>
        <a:srgbClr val="00C600"/>
      </a:accent2>
      <a:accent3>
        <a:srgbClr val="AAAACA"/>
      </a:accent3>
      <a:accent4>
        <a:srgbClr val="DADADA"/>
      </a:accent4>
      <a:accent5>
        <a:srgbClr val="ADE2E2"/>
      </a:accent5>
      <a:accent6>
        <a:srgbClr val="00B300"/>
      </a:accent6>
      <a:hlink>
        <a:srgbClr val="FFCC00"/>
      </a:hlink>
      <a:folHlink>
        <a:srgbClr val="6699FF"/>
      </a:folHlink>
    </a:clrScheme>
    <a:fontScheme name="Океан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кеан 1">
        <a:dk1>
          <a:srgbClr val="010199"/>
        </a:dk1>
        <a:lt1>
          <a:srgbClr val="FFFFFF"/>
        </a:lt1>
        <a:dk2>
          <a:srgbClr val="000099"/>
        </a:dk2>
        <a:lt2>
          <a:srgbClr val="FFFFFF"/>
        </a:lt2>
        <a:accent1>
          <a:srgbClr val="33CCCC"/>
        </a:accent1>
        <a:accent2>
          <a:srgbClr val="00C600"/>
        </a:accent2>
        <a:accent3>
          <a:srgbClr val="AAAACA"/>
        </a:accent3>
        <a:accent4>
          <a:srgbClr val="DADADA"/>
        </a:accent4>
        <a:accent5>
          <a:srgbClr val="ADE2E2"/>
        </a:accent5>
        <a:accent6>
          <a:srgbClr val="00B300"/>
        </a:accent6>
        <a:hlink>
          <a:srgbClr val="FFCC00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кеан 2">
        <a:dk1>
          <a:srgbClr val="000066"/>
        </a:dk1>
        <a:lt1>
          <a:srgbClr val="FFFFFF"/>
        </a:lt1>
        <a:dk2>
          <a:srgbClr val="5D93FF"/>
        </a:dk2>
        <a:lt2>
          <a:srgbClr val="FFFFFF"/>
        </a:lt2>
        <a:accent1>
          <a:srgbClr val="6666FF"/>
        </a:accent1>
        <a:accent2>
          <a:srgbClr val="9999FF"/>
        </a:accent2>
        <a:accent3>
          <a:srgbClr val="B6C8FF"/>
        </a:accent3>
        <a:accent4>
          <a:srgbClr val="DADADA"/>
        </a:accent4>
        <a:accent5>
          <a:srgbClr val="B8B8FF"/>
        </a:accent5>
        <a:accent6>
          <a:srgbClr val="8A8AE7"/>
        </a:accent6>
        <a:hlink>
          <a:srgbClr val="FF3300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кеан 3">
        <a:dk1>
          <a:srgbClr val="000000"/>
        </a:dk1>
        <a:lt1>
          <a:srgbClr val="FFFFFF"/>
        </a:lt1>
        <a:dk2>
          <a:srgbClr val="572E88"/>
        </a:dk2>
        <a:lt2>
          <a:srgbClr val="FFFFFF"/>
        </a:lt2>
        <a:accent1>
          <a:srgbClr val="FF6600"/>
        </a:accent1>
        <a:accent2>
          <a:srgbClr val="FFCC00"/>
        </a:accent2>
        <a:accent3>
          <a:srgbClr val="B4ADC3"/>
        </a:accent3>
        <a:accent4>
          <a:srgbClr val="DADADA"/>
        </a:accent4>
        <a:accent5>
          <a:srgbClr val="FFB8AA"/>
        </a:accent5>
        <a:accent6>
          <a:srgbClr val="E7B900"/>
        </a:accent6>
        <a:hlink>
          <a:srgbClr val="33CCCC"/>
        </a:hlink>
        <a:folHlink>
          <a:srgbClr val="36CC6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кеан 4">
        <a:dk1>
          <a:srgbClr val="003366"/>
        </a:dk1>
        <a:lt1>
          <a:srgbClr val="FFFFFF"/>
        </a:lt1>
        <a:dk2>
          <a:srgbClr val="666699"/>
        </a:dk2>
        <a:lt2>
          <a:srgbClr val="FFFFFF"/>
        </a:lt2>
        <a:accent1>
          <a:srgbClr val="9966FF"/>
        </a:accent1>
        <a:accent2>
          <a:srgbClr val="00CC66"/>
        </a:accent2>
        <a:accent3>
          <a:srgbClr val="B8B8CA"/>
        </a:accent3>
        <a:accent4>
          <a:srgbClr val="DADADA"/>
        </a:accent4>
        <a:accent5>
          <a:srgbClr val="CAB8FF"/>
        </a:accent5>
        <a:accent6>
          <a:srgbClr val="00B95C"/>
        </a:accent6>
        <a:hlink>
          <a:srgbClr val="65C8FF"/>
        </a:hlink>
        <a:folHlink>
          <a:srgbClr val="FF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кеан 5">
        <a:dk1>
          <a:srgbClr val="000000"/>
        </a:dk1>
        <a:lt1>
          <a:srgbClr val="FFFFFF"/>
        </a:lt1>
        <a:dk2>
          <a:srgbClr val="336600"/>
        </a:dk2>
        <a:lt2>
          <a:srgbClr val="FFFFFF"/>
        </a:lt2>
        <a:accent1>
          <a:srgbClr val="B7C533"/>
        </a:accent1>
        <a:accent2>
          <a:srgbClr val="CCCCFF"/>
        </a:accent2>
        <a:accent3>
          <a:srgbClr val="ADB8AA"/>
        </a:accent3>
        <a:accent4>
          <a:srgbClr val="DADADA"/>
        </a:accent4>
        <a:accent5>
          <a:srgbClr val="D8DFAD"/>
        </a:accent5>
        <a:accent6>
          <a:srgbClr val="B9B9E7"/>
        </a:accent6>
        <a:hlink>
          <a:srgbClr val="FFFFCC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кеан 6">
        <a:dk1>
          <a:srgbClr val="000000"/>
        </a:dk1>
        <a:lt1>
          <a:srgbClr val="FFFFFF"/>
        </a:lt1>
        <a:dk2>
          <a:srgbClr val="006B80"/>
        </a:dk2>
        <a:lt2>
          <a:srgbClr val="C1CB75"/>
        </a:lt2>
        <a:accent1>
          <a:srgbClr val="6F8406"/>
        </a:accent1>
        <a:accent2>
          <a:srgbClr val="D9E288"/>
        </a:accent2>
        <a:accent3>
          <a:srgbClr val="AABAC0"/>
        </a:accent3>
        <a:accent4>
          <a:srgbClr val="DADADA"/>
        </a:accent4>
        <a:accent5>
          <a:srgbClr val="BBC2AA"/>
        </a:accent5>
        <a:accent6>
          <a:srgbClr val="C4CD7B"/>
        </a:accent6>
        <a:hlink>
          <a:srgbClr val="00CC00"/>
        </a:hlink>
        <a:folHlink>
          <a:srgbClr val="C0FF7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кеан 7">
        <a:dk1>
          <a:srgbClr val="5F5F5F"/>
        </a:dk1>
        <a:lt1>
          <a:srgbClr val="FFFFFF"/>
        </a:lt1>
        <a:dk2>
          <a:srgbClr val="FF6600"/>
        </a:dk2>
        <a:lt2>
          <a:srgbClr val="FFFFFF"/>
        </a:lt2>
        <a:accent1>
          <a:srgbClr val="CC6600"/>
        </a:accent1>
        <a:accent2>
          <a:srgbClr val="FF6600"/>
        </a:accent2>
        <a:accent3>
          <a:srgbClr val="FFB8AA"/>
        </a:accent3>
        <a:accent4>
          <a:srgbClr val="DADADA"/>
        </a:accent4>
        <a:accent5>
          <a:srgbClr val="E2B8AA"/>
        </a:accent5>
        <a:accent6>
          <a:srgbClr val="E75C00"/>
        </a:accent6>
        <a:hlink>
          <a:srgbClr val="FFFF99"/>
        </a:hlink>
        <a:folHlink>
          <a:srgbClr val="FF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кеан 8">
        <a:dk1>
          <a:srgbClr val="000000"/>
        </a:dk1>
        <a:lt1>
          <a:srgbClr val="FFFFFF"/>
        </a:lt1>
        <a:dk2>
          <a:srgbClr val="FFBA2F"/>
        </a:dk2>
        <a:lt2>
          <a:srgbClr val="A50021"/>
        </a:lt2>
        <a:accent1>
          <a:srgbClr val="FF6600"/>
        </a:accent1>
        <a:accent2>
          <a:srgbClr val="CC6600"/>
        </a:accent2>
        <a:accent3>
          <a:srgbClr val="FFD9AD"/>
        </a:accent3>
        <a:accent4>
          <a:srgbClr val="DADADA"/>
        </a:accent4>
        <a:accent5>
          <a:srgbClr val="FFB8AA"/>
        </a:accent5>
        <a:accent6>
          <a:srgbClr val="B95C00"/>
        </a:accent6>
        <a:hlink>
          <a:srgbClr val="6633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88</TotalTime>
  <Words>314</Words>
  <Application>Microsoft Office PowerPoint</Application>
  <PresentationFormat>Экран (4:3)</PresentationFormat>
  <Paragraphs>65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10</vt:i4>
      </vt:variant>
    </vt:vector>
  </HeadingPairs>
  <TitlesOfParts>
    <vt:vector size="19" baseType="lpstr">
      <vt:lpstr>Arial</vt:lpstr>
      <vt:lpstr>Tahoma</vt:lpstr>
      <vt:lpstr>Wingdings</vt:lpstr>
      <vt:lpstr>MS PGothic</vt:lpstr>
      <vt:lpstr>HGP明朝E</vt:lpstr>
      <vt:lpstr>Wingdings 2</vt:lpstr>
      <vt:lpstr>Constantia</vt:lpstr>
      <vt:lpstr>Океан</vt:lpstr>
      <vt:lpstr>Оформление по умолчанию</vt:lpstr>
      <vt:lpstr>Использование PR технологий в профилактической антинаркотической работе:  АКЦИЯ</vt:lpstr>
      <vt:lpstr>Public Relations (PR)</vt:lpstr>
      <vt:lpstr>Что такое акция</vt:lpstr>
      <vt:lpstr>Какие бывают акции</vt:lpstr>
      <vt:lpstr>Подготовка к акции</vt:lpstr>
      <vt:lpstr>Подготовка и проведение акции</vt:lpstr>
      <vt:lpstr>Работа со СМИ во время акции</vt:lpstr>
      <vt:lpstr>Пресс-пакет: </vt:lpstr>
      <vt:lpstr>Примеры: акция протеста</vt:lpstr>
      <vt:lpstr>Примеры: Интернет-акция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user</cp:lastModifiedBy>
  <cp:revision>20</cp:revision>
  <cp:lastPrinted>1601-01-01T00:00:00Z</cp:lastPrinted>
  <dcterms:created xsi:type="dcterms:W3CDTF">1601-01-01T00:00:00Z</dcterms:created>
  <dcterms:modified xsi:type="dcterms:W3CDTF">2014-09-30T07:52:05Z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